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media/image1.jpeg" ContentType="image/jpeg"/>
  <Override PartName="/ppt/media/image2.jpeg" ContentType="image/jpeg"/>
  <Override PartName="/ppt/media/image8.png" ContentType="image/png"/>
  <Override PartName="/ppt/media/image3.jpeg" ContentType="image/jpeg"/>
  <Override PartName="/ppt/media/image4.png" ContentType="image/png"/>
  <Override PartName="/ppt/media/image6.jpeg" ContentType="image/jpeg"/>
  <Override PartName="/ppt/media/image5.jpeg" ContentType="image/jpeg"/>
  <Override PartName="/ppt/media/image7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png" ContentType="image/png"/>
  <Override PartName="/ppt/media/image13.jpeg" ContentType="image/jpeg"/>
  <Override PartName="/ppt/media/image14.jpeg" ContentType="image/jpeg"/>
  <Override PartName="/ppt/media/image1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6858000" cy="9144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342720" y="190440"/>
            <a:ext cx="6171840" cy="187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6171840" cy="25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342720" y="4909680"/>
            <a:ext cx="6171840" cy="25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342720" y="190440"/>
            <a:ext cx="6171840" cy="187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3011760" cy="25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3505320" y="2139480"/>
            <a:ext cx="3011760" cy="25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342720" y="4909680"/>
            <a:ext cx="3011760" cy="25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3505320" y="4909680"/>
            <a:ext cx="3011760" cy="25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342720" y="190440"/>
            <a:ext cx="6171840" cy="187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1987200" cy="2529360"/>
          </a:xfrm>
          <a:prstGeom prst="rect">
            <a:avLst/>
          </a:prstGeom>
        </p:spPr>
        <p:txBody>
          <a:bodyPr lIns="0" rIns="0" tIns="0" bIns="0">
            <a:normAutofit fontScale="70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2429640" y="2139480"/>
            <a:ext cx="1987200" cy="2529360"/>
          </a:xfrm>
          <a:prstGeom prst="rect">
            <a:avLst/>
          </a:prstGeom>
        </p:spPr>
        <p:txBody>
          <a:bodyPr lIns="0" rIns="0" tIns="0" bIns="0">
            <a:normAutofit fontScale="70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516560" y="2139480"/>
            <a:ext cx="1987200" cy="2529360"/>
          </a:xfrm>
          <a:prstGeom prst="rect">
            <a:avLst/>
          </a:prstGeom>
        </p:spPr>
        <p:txBody>
          <a:bodyPr lIns="0" rIns="0" tIns="0" bIns="0">
            <a:normAutofit fontScale="70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342720" y="4909680"/>
            <a:ext cx="1987200" cy="2529360"/>
          </a:xfrm>
          <a:prstGeom prst="rect">
            <a:avLst/>
          </a:prstGeom>
        </p:spPr>
        <p:txBody>
          <a:bodyPr lIns="0" rIns="0" tIns="0" bIns="0">
            <a:normAutofit fontScale="70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2429640" y="4909680"/>
            <a:ext cx="1987200" cy="2529360"/>
          </a:xfrm>
          <a:prstGeom prst="rect">
            <a:avLst/>
          </a:prstGeom>
        </p:spPr>
        <p:txBody>
          <a:bodyPr lIns="0" rIns="0" tIns="0" bIns="0">
            <a:normAutofit fontScale="70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4516560" y="4909680"/>
            <a:ext cx="1987200" cy="2529360"/>
          </a:xfrm>
          <a:prstGeom prst="rect">
            <a:avLst/>
          </a:prstGeom>
        </p:spPr>
        <p:txBody>
          <a:bodyPr lIns="0" rIns="0" tIns="0" bIns="0">
            <a:normAutofit fontScale="70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342720" y="190440"/>
            <a:ext cx="6171840" cy="187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342720" y="2139480"/>
            <a:ext cx="6171840" cy="5302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342720" y="190440"/>
            <a:ext cx="6171840" cy="187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6171840" cy="5302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342720" y="190440"/>
            <a:ext cx="6171840" cy="187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3011760" cy="5302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3505320" y="2139480"/>
            <a:ext cx="3011760" cy="5302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342720" y="190440"/>
            <a:ext cx="6171840" cy="187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342720" y="364680"/>
            <a:ext cx="6171840" cy="70768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342720" y="190440"/>
            <a:ext cx="6171840" cy="187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3011760" cy="25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3505320" y="2139480"/>
            <a:ext cx="3011760" cy="5302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342720" y="4909680"/>
            <a:ext cx="3011760" cy="25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342720" y="190440"/>
            <a:ext cx="6171840" cy="187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3011760" cy="5302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3505320" y="2139480"/>
            <a:ext cx="3011760" cy="25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3505320" y="4909680"/>
            <a:ext cx="3011760" cy="25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342720" y="190440"/>
            <a:ext cx="6171840" cy="1875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3011760" cy="25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3505320" y="2139480"/>
            <a:ext cx="3011760" cy="25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342720" y="4909680"/>
            <a:ext cx="6171840" cy="25293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342720" y="364680"/>
            <a:ext cx="6171840" cy="1526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342720" y="2139480"/>
            <a:ext cx="6171840" cy="5302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jpeg"/><Relationship Id="rId3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hyperlink" Target="https://cdt.uopavl.ru/item/38767" TargetMode="External"/><Relationship Id="rId3" Type="http://schemas.openxmlformats.org/officeDocument/2006/relationships/hyperlink" Target="https://cdt.uopavl.ru/item/38767" TargetMode="External"/><Relationship Id="rId4" Type="http://schemas.openxmlformats.org/officeDocument/2006/relationships/hyperlink" Target="https://cdt.uopavl.ru/item/38767" TargetMode="External"/><Relationship Id="rId5" Type="http://schemas.openxmlformats.org/officeDocument/2006/relationships/hyperlink" Target="https://cdt.uopavl.ru/item/38767" TargetMode="External"/><Relationship Id="rId6" Type="http://schemas.openxmlformats.org/officeDocument/2006/relationships/hyperlink" Target="https://cdt.uopavl.ru/item/38767" TargetMode="External"/><Relationship Id="rId7" Type="http://schemas.openxmlformats.org/officeDocument/2006/relationships/hyperlink" Target="https://cdt.uopavl.ru/item/38767" TargetMode="External"/><Relationship Id="rId8" Type="http://schemas.openxmlformats.org/officeDocument/2006/relationships/hyperlink" Target="https://cdt.uopavl.ru/item/38767" TargetMode="External"/><Relationship Id="rId9" Type="http://schemas.openxmlformats.org/officeDocument/2006/relationships/hyperlink" Target="https://cdt.uopavl.ru/item/38767" TargetMode="External"/><Relationship Id="rId10" Type="http://schemas.openxmlformats.org/officeDocument/2006/relationships/hyperlink" Target="https://cdt.uopavl.ru/item/38767" TargetMode="External"/><Relationship Id="rId11" Type="http://schemas.openxmlformats.org/officeDocument/2006/relationships/hyperlink" Target="https://cdt.uopavl.ru/item/38767" TargetMode="External"/><Relationship Id="rId1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343080" y="366120"/>
            <a:ext cx="6171120" cy="152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9" name="Picture 2" descr="H:\Разное\Визитки\фон для презентац\rainbow-galaxy-wallpaper-free-downloads_63.jpg"/>
          <p:cNvPicPr/>
          <p:nvPr/>
        </p:nvPicPr>
        <p:blipFill>
          <a:blip r:embed="rId1"/>
          <a:stretch/>
        </p:blipFill>
        <p:spPr>
          <a:xfrm>
            <a:off x="0" y="-76320"/>
            <a:ext cx="6856920" cy="9219240"/>
          </a:xfrm>
          <a:prstGeom prst="rect">
            <a:avLst/>
          </a:prstGeom>
          <a:ln w="0">
            <a:noFill/>
          </a:ln>
        </p:spPr>
      </p:pic>
      <p:sp>
        <p:nvSpPr>
          <p:cNvPr id="40" name="CustomShape 2"/>
          <p:cNvSpPr/>
          <p:nvPr/>
        </p:nvSpPr>
        <p:spPr>
          <a:xfrm>
            <a:off x="762120" y="762120"/>
            <a:ext cx="5561640" cy="822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Book Antiqua"/>
                <a:ea typeface="DejaVu Sans"/>
              </a:rPr>
              <a:t>МБОУ ДО ЦДТ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Book Antiqua"/>
                <a:ea typeface="DejaVu Sans"/>
              </a:rPr>
              <a:t>МО Павловский район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Book Antiqua"/>
                <a:ea typeface="DejaVu Sans"/>
              </a:rPr>
              <a:t>объявляет прием обучающихся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Book Antiqua"/>
                <a:ea typeface="DejaVu Sans"/>
              </a:rPr>
              <a:t>на 2021-2022 учебный год.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Педагог дополнительного образования – </a:t>
            </a:r>
            <a:endParaRPr b="0" lang="ru-R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Черная Ирина Анатольевна</a:t>
            </a:r>
            <a:endParaRPr b="0" lang="ru-R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Концертмейстер – Кудрявец Ольга Григорьевна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Book Antiqua"/>
                <a:ea typeface="DejaVu Sans"/>
              </a:rPr>
              <a:t>Если ты активный, творческий, инициативный, общительный – добро пожаловать к нам! У нас ты сможешь найти хороших друзей, воплотить свои творческие идеи и  научиться танцевать! Присоединяйся к нам и для тебя откроется </a:t>
            </a:r>
            <a:r>
              <a:rPr b="1" lang="ru-RU" sz="2400" spc="-1" strike="noStrike">
                <a:solidFill>
                  <a:srgbClr val="000000"/>
                </a:solidFill>
                <a:latin typeface="Book Antiqua"/>
                <a:ea typeface="DejaVu Sans"/>
              </a:rPr>
              <a:t>волшебный мир танца</a:t>
            </a:r>
            <a:r>
              <a:rPr b="0" lang="ru-RU" sz="2400" spc="-1" strike="noStrike">
                <a:solidFill>
                  <a:srgbClr val="000000"/>
                </a:solidFill>
                <a:latin typeface="Book Antiqua"/>
                <a:ea typeface="DejaVu Sans"/>
              </a:rPr>
              <a:t>!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</p:txBody>
      </p:sp>
      <p:pic>
        <p:nvPicPr>
          <p:cNvPr id="41" name="Picture 4" descr="C:\Users\User\Desktop\BRoadwayBackground3.jpg"/>
          <p:cNvPicPr/>
          <p:nvPr/>
        </p:nvPicPr>
        <p:blipFill>
          <a:blip r:embed="rId2"/>
          <a:stretch/>
        </p:blipFill>
        <p:spPr>
          <a:xfrm>
            <a:off x="782280" y="3528000"/>
            <a:ext cx="5409000" cy="2437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3" descr="C:\Users\User\Desktop\balet-sports-backgrounds-for-powerpoint.jpg"/>
          <p:cNvPicPr/>
          <p:nvPr/>
        </p:nvPicPr>
        <p:blipFill>
          <a:blip r:embed="rId1"/>
          <a:stretch/>
        </p:blipFill>
        <p:spPr>
          <a:xfrm>
            <a:off x="0" y="-76320"/>
            <a:ext cx="6856920" cy="9142920"/>
          </a:xfrm>
          <a:prstGeom prst="rect">
            <a:avLst/>
          </a:prstGeom>
          <a:ln w="0">
            <a:noFill/>
          </a:ln>
        </p:spPr>
      </p:pic>
      <p:sp>
        <p:nvSpPr>
          <p:cNvPr id="43" name="CustomShape 1"/>
          <p:cNvSpPr/>
          <p:nvPr/>
        </p:nvSpPr>
        <p:spPr>
          <a:xfrm>
            <a:off x="343080" y="366120"/>
            <a:ext cx="6171120" cy="214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 cap="all">
                <a:solidFill>
                  <a:srgbClr val="7b34d2"/>
                </a:solidFill>
                <a:latin typeface="Arial"/>
                <a:ea typeface="DejaVu Sans"/>
              </a:rPr>
              <a:t>Творческое </a:t>
            </a:r>
            <a:br/>
            <a:r>
              <a:rPr b="1" lang="ru-RU" sz="2800" spc="-1" strike="noStrike" cap="all">
                <a:solidFill>
                  <a:srgbClr val="7b34d2"/>
                </a:solidFill>
                <a:latin typeface="Arial"/>
                <a:ea typeface="DejaVu Sans"/>
              </a:rPr>
              <a:t>объединение </a:t>
            </a:r>
            <a:br/>
            <a:r>
              <a:rPr b="1" lang="ru-RU" sz="4400" spc="-1" strike="noStrike" cap="all">
                <a:solidFill>
                  <a:srgbClr val="7b34d2"/>
                </a:solidFill>
                <a:latin typeface="Arial"/>
                <a:ea typeface="DejaVu Sans"/>
              </a:rPr>
              <a:t>«непоседы»</a:t>
            </a:r>
            <a:br/>
            <a:endParaRPr b="0" lang="ru-RU" sz="4400" spc="-1" strike="noStrike">
              <a:latin typeface="Arial"/>
            </a:endParaRPr>
          </a:p>
        </p:txBody>
      </p:sp>
      <p:sp>
        <p:nvSpPr>
          <p:cNvPr id="44" name="CustomShape 2"/>
          <p:cNvSpPr/>
          <p:nvPr/>
        </p:nvSpPr>
        <p:spPr>
          <a:xfrm>
            <a:off x="343080" y="2286000"/>
            <a:ext cx="6171120" cy="472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/>
          </a:bodyPr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Book Antiqua"/>
                <a:ea typeface="DejaVu Sans"/>
              </a:rPr>
              <a:t> 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Приглашаем детей в возрасте 5-6 лет.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Срок обучения – 1 год.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Занятия проводятся 2 раза в неделю продолжительностью 1 час. Продолжительность занятия 30 минут.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В программе обучения: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-  основы хореографии;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-  партерная гимнастика, растяжка;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-  игры, танцы.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Без активных движений и физических упражнений невозможен нормальный рост и развитие растущего человека. А игра облегчает процесс запоминания, повышает эмоциональный фон занятия, развивает мышление, воображение и творческие способности.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45" name="Рисунок 14" descr="E:\Картинки танцев\картинки\17.png"/>
          <p:cNvPicPr/>
          <p:nvPr/>
        </p:nvPicPr>
        <p:blipFill>
          <a:blip r:embed="rId2"/>
          <a:stretch/>
        </p:blipFill>
        <p:spPr>
          <a:xfrm>
            <a:off x="458640" y="7010280"/>
            <a:ext cx="5102640" cy="1794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ustomShape 1"/>
          <p:cNvSpPr/>
          <p:nvPr/>
        </p:nvSpPr>
        <p:spPr>
          <a:xfrm>
            <a:off x="343080" y="366120"/>
            <a:ext cx="6171120" cy="152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" name="CustomShape 2"/>
          <p:cNvSpPr/>
          <p:nvPr/>
        </p:nvSpPr>
        <p:spPr>
          <a:xfrm>
            <a:off x="343080" y="2133720"/>
            <a:ext cx="6171120" cy="603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8" name="Picture 2" descr="C:\Users\User\Desktop\balet-sports-backgrounds-for-powerpoint.jpg"/>
          <p:cNvPicPr/>
          <p:nvPr/>
        </p:nvPicPr>
        <p:blipFill>
          <a:blip r:embed="rId1"/>
          <a:stretch/>
        </p:blipFill>
        <p:spPr>
          <a:xfrm>
            <a:off x="0" y="0"/>
            <a:ext cx="6856920" cy="9142920"/>
          </a:xfrm>
          <a:prstGeom prst="rect">
            <a:avLst/>
          </a:prstGeom>
          <a:ln w="0">
            <a:noFill/>
          </a:ln>
        </p:spPr>
      </p:pic>
      <p:sp>
        <p:nvSpPr>
          <p:cNvPr id="49" name="CustomShape 3"/>
          <p:cNvSpPr/>
          <p:nvPr/>
        </p:nvSpPr>
        <p:spPr>
          <a:xfrm>
            <a:off x="679680" y="457200"/>
            <a:ext cx="5720040" cy="899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403152"/>
                </a:solidFill>
                <a:latin typeface="Book Antiqua"/>
                <a:ea typeface="DejaVu Sans"/>
              </a:rPr>
              <a:t>Творческое объединение 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403152"/>
                </a:solidFill>
                <a:latin typeface="Book Antiqua"/>
                <a:ea typeface="DejaVu Sans"/>
              </a:rPr>
              <a:t>«Азбука хореографии»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Приглашаются ребята школьного возраста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6,5 - 7 лет (на момент зачисления).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Срок обучения – 1 год.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Занятие проводится 1 раз в неделю продолжительностью 2 часа. Продолжительность занятия 45 минут, перерыв между занятиями 15 минут.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В программе обучения:</a:t>
            </a:r>
            <a:endParaRPr b="0" lang="ru-RU" sz="2000" spc="-1" strike="noStrike">
              <a:latin typeface="Arial"/>
            </a:endParaRPr>
          </a:p>
          <a:p>
            <a:pPr marL="285840" indent="-284760" algn="just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азбука музыкального движения;</a:t>
            </a:r>
            <a:endParaRPr b="0" lang="ru-RU" sz="2000" spc="-1" strike="noStrike">
              <a:latin typeface="Arial"/>
            </a:endParaRPr>
          </a:p>
          <a:p>
            <a:pPr marL="285840" indent="-284760" algn="just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классический танец;</a:t>
            </a:r>
            <a:endParaRPr b="0" lang="ru-RU" sz="2000" spc="-1" strike="noStrike">
              <a:latin typeface="Arial"/>
            </a:endParaRPr>
          </a:p>
          <a:p>
            <a:pPr marL="285840" indent="-284760" algn="just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бальный танец;</a:t>
            </a:r>
            <a:endParaRPr b="0" lang="ru-RU" sz="2000" spc="-1" strike="noStrike">
              <a:latin typeface="Arial"/>
            </a:endParaRPr>
          </a:p>
          <a:p>
            <a:pPr marL="285840" indent="-284760" algn="just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народный танец.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Двигательная активность – необходимое условие поддержания состояния здоровья. Занятия танцами помогают развить силу, выносливость, гибкость, координацию. Поднимают настроение.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pic>
        <p:nvPicPr>
          <p:cNvPr id="50" name="Рисунок 6" descr="E:\Картинки танцев\3 (2).jpg"/>
          <p:cNvPicPr/>
          <p:nvPr/>
        </p:nvPicPr>
        <p:blipFill>
          <a:blip r:embed="rId2"/>
          <a:stretch/>
        </p:blipFill>
        <p:spPr>
          <a:xfrm>
            <a:off x="1224000" y="6984000"/>
            <a:ext cx="4607280" cy="143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ustomShape 1"/>
          <p:cNvSpPr/>
          <p:nvPr/>
        </p:nvSpPr>
        <p:spPr>
          <a:xfrm>
            <a:off x="343080" y="366120"/>
            <a:ext cx="6171120" cy="152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" name="CustomShape 2"/>
          <p:cNvSpPr/>
          <p:nvPr/>
        </p:nvSpPr>
        <p:spPr>
          <a:xfrm>
            <a:off x="343080" y="2133720"/>
            <a:ext cx="6171120" cy="6033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3" name="Picture 2" descr="C:\Users\User\Desktop\balet-sports-backgrounds-for-powerpoint.jpg"/>
          <p:cNvPicPr/>
          <p:nvPr/>
        </p:nvPicPr>
        <p:blipFill>
          <a:blip r:embed="rId1"/>
          <a:stretch/>
        </p:blipFill>
        <p:spPr>
          <a:xfrm>
            <a:off x="360" y="-143640"/>
            <a:ext cx="6856920" cy="9142920"/>
          </a:xfrm>
          <a:prstGeom prst="rect">
            <a:avLst/>
          </a:prstGeom>
          <a:ln w="0">
            <a:noFill/>
          </a:ln>
        </p:spPr>
      </p:pic>
      <p:sp>
        <p:nvSpPr>
          <p:cNvPr id="54" name="CustomShape 3"/>
          <p:cNvSpPr/>
          <p:nvPr/>
        </p:nvSpPr>
        <p:spPr>
          <a:xfrm>
            <a:off x="792000" y="576000"/>
            <a:ext cx="5471280" cy="6858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403152"/>
                </a:solidFill>
                <a:latin typeface="Book Antiqua"/>
                <a:ea typeface="DejaVu Sans"/>
              </a:rPr>
              <a:t>Творческое объединение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403152"/>
                </a:solidFill>
                <a:latin typeface="Book Antiqua"/>
                <a:ea typeface="DejaVu Sans"/>
              </a:rPr>
              <a:t>«Задоринки»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Приглашаются ребята школьного возраста 7,5 - 8 лет (на момент зачисления).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Срок обучения – 2 года.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Занятие проводится 2 раза в неделю продолжительностью 2 часа. Продолжительность занятия 45 минут, перерыв между занятиями - 15 минут.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В программе обучения:</a:t>
            </a:r>
            <a:endParaRPr b="0" lang="ru-RU" sz="2000" spc="-1" strike="noStrike">
              <a:latin typeface="Arial"/>
            </a:endParaRPr>
          </a:p>
          <a:p>
            <a:pPr marL="343080" indent="-342000" algn="just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классический танец;</a:t>
            </a:r>
            <a:endParaRPr b="0" lang="ru-RU" sz="2000" spc="-1" strike="noStrike">
              <a:latin typeface="Arial"/>
            </a:endParaRPr>
          </a:p>
          <a:p>
            <a:pPr marL="343080" indent="-342000" algn="just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бальный, современный танец;</a:t>
            </a:r>
            <a:endParaRPr b="0" lang="ru-RU" sz="2000" spc="-1" strike="noStrike">
              <a:latin typeface="Arial"/>
            </a:endParaRPr>
          </a:p>
          <a:p>
            <a:pPr marL="343080" indent="-342000" algn="just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народный танец.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Занятия направлены на раскрытие и развитие творческого потенциала, физических данных.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pic>
        <p:nvPicPr>
          <p:cNvPr id="55" name="Picture 2" descr="C:\Users\User\Desktop\i6365_image_original_9a63a8.png"/>
          <p:cNvPicPr/>
          <p:nvPr/>
        </p:nvPicPr>
        <p:blipFill>
          <a:blip r:embed="rId2"/>
          <a:stretch/>
        </p:blipFill>
        <p:spPr>
          <a:xfrm>
            <a:off x="1800000" y="6475680"/>
            <a:ext cx="3081240" cy="1691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 descr="C:\Users\User\Desktop\rainbow-galaxy-wallpaper-free-downloads_63.jpg"/>
          <p:cNvPicPr/>
          <p:nvPr/>
        </p:nvPicPr>
        <p:blipFill>
          <a:blip r:embed="rId1"/>
          <a:stretch/>
        </p:blipFill>
        <p:spPr>
          <a:xfrm>
            <a:off x="-509040" y="0"/>
            <a:ext cx="7571160" cy="9142920"/>
          </a:xfrm>
          <a:prstGeom prst="rect">
            <a:avLst/>
          </a:prstGeom>
          <a:ln w="0">
            <a:noFill/>
          </a:ln>
        </p:spPr>
      </p:pic>
      <p:sp>
        <p:nvSpPr>
          <p:cNvPr id="57" name="CustomShape 1"/>
          <p:cNvSpPr/>
          <p:nvPr/>
        </p:nvSpPr>
        <p:spPr>
          <a:xfrm>
            <a:off x="343080" y="838080"/>
            <a:ext cx="617112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 cap="all">
                <a:solidFill>
                  <a:srgbClr val="7b34d2"/>
                </a:solidFill>
                <a:latin typeface="Book Antiqua"/>
                <a:ea typeface="DejaVu Sans"/>
              </a:rPr>
              <a:t>Творческое объединение </a:t>
            </a:r>
            <a:br/>
            <a:r>
              <a:rPr b="1" lang="ru-RU" sz="3600" spc="-1" strike="noStrike" cap="all">
                <a:solidFill>
                  <a:srgbClr val="7b34d2"/>
                </a:solidFill>
                <a:latin typeface="Book Antiqua"/>
                <a:ea typeface="DejaVu Sans"/>
              </a:rPr>
              <a:t> «Татина»</a:t>
            </a:r>
            <a:br/>
            <a:endParaRPr b="0" lang="ru-RU" sz="3600" spc="-1" strike="noStrike">
              <a:latin typeface="Arial"/>
            </a:endParaRPr>
          </a:p>
        </p:txBody>
      </p:sp>
      <p:sp>
        <p:nvSpPr>
          <p:cNvPr id="58" name="CustomShape 2"/>
          <p:cNvSpPr/>
          <p:nvPr/>
        </p:nvSpPr>
        <p:spPr>
          <a:xfrm>
            <a:off x="343080" y="1600200"/>
            <a:ext cx="6171120" cy="402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87000"/>
          </a:bodyPr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Приглашаются ребята 9,5 - 10 лет (на момент зачисления).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Срок обучения – 3 года.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Занятия: 1-й год обучения – 2 раза в неделю по 2 часа. 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В программе: </a:t>
            </a:r>
            <a:endParaRPr b="0" lang="ru-RU" sz="20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Arial"/>
              <a:buChar char="-"/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классический танец;</a:t>
            </a:r>
            <a:endParaRPr b="0" lang="ru-RU" sz="20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Arial"/>
              <a:buChar char="-"/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народный танец;</a:t>
            </a:r>
            <a:endParaRPr b="0" lang="ru-RU" sz="20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Arial"/>
              <a:buChar char="-"/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современный танец.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Book Antiqua"/>
                <a:ea typeface="DejaVu Sans"/>
              </a:rPr>
              <a:t>Как и всякое искусство, танец доставляет удовольствие. Именно в танце можно познать свой дух и тело, выразить свои чувства. Само изучение танца является активным творческим процессом.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pic>
        <p:nvPicPr>
          <p:cNvPr id="59" name="Рисунок 5" descr="E:\Картинки танцев\картинки\21.jpg"/>
          <p:cNvPicPr/>
          <p:nvPr/>
        </p:nvPicPr>
        <p:blipFill>
          <a:blip r:embed="rId2"/>
          <a:stretch/>
        </p:blipFill>
        <p:spPr>
          <a:xfrm>
            <a:off x="533520" y="5760000"/>
            <a:ext cx="5940000" cy="2986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2" descr="C:\Users\User\Desktop\rainbow-galaxy-wallpaper-free-downloads_63.jpg"/>
          <p:cNvPicPr/>
          <p:nvPr/>
        </p:nvPicPr>
        <p:blipFill>
          <a:blip r:embed="rId1"/>
          <a:stretch/>
        </p:blipFill>
        <p:spPr>
          <a:xfrm>
            <a:off x="0" y="-8640"/>
            <a:ext cx="6856920" cy="9142920"/>
          </a:xfrm>
          <a:prstGeom prst="rect">
            <a:avLst/>
          </a:prstGeom>
          <a:ln w="0">
            <a:noFill/>
          </a:ln>
        </p:spPr>
      </p:pic>
      <p:sp>
        <p:nvSpPr>
          <p:cNvPr id="61" name="CustomShape 1"/>
          <p:cNvSpPr/>
          <p:nvPr/>
        </p:nvSpPr>
        <p:spPr>
          <a:xfrm>
            <a:off x="343080" y="533520"/>
            <a:ext cx="6171120" cy="106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403152"/>
                </a:solidFill>
                <a:latin typeface="Book Antiqua"/>
                <a:ea typeface="DejaVu Sans"/>
              </a:rPr>
              <a:t>Творческое объединение</a:t>
            </a:r>
            <a:br/>
            <a:r>
              <a:rPr b="1" lang="ru-RU" sz="2800" spc="-1" strike="noStrike">
                <a:solidFill>
                  <a:srgbClr val="403152"/>
                </a:solidFill>
                <a:latin typeface="Book Antiqua"/>
                <a:ea typeface="DejaVu Sans"/>
              </a:rPr>
              <a:t>Ансамбль «Экспрессия»</a:t>
            </a:r>
            <a:br/>
            <a:endParaRPr b="0" lang="ru-RU" sz="2800" spc="-1" strike="noStrike">
              <a:latin typeface="Arial"/>
            </a:endParaRPr>
          </a:p>
        </p:txBody>
      </p:sp>
      <p:sp>
        <p:nvSpPr>
          <p:cNvPr id="62" name="CustomShape 2"/>
          <p:cNvSpPr/>
          <p:nvPr/>
        </p:nvSpPr>
        <p:spPr>
          <a:xfrm>
            <a:off x="343080" y="1676520"/>
            <a:ext cx="6171120" cy="649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	</a:t>
            </a: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Возраст - 12,5 -14 лет (на момент зачисления)   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Срок обучения - 2 года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Занятия проводятся три раза в неделю продолжительностью два часа.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	</a:t>
            </a: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В программе обучения: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- народный танец;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- стилизованный танец;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- современный сценический танец;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- импровизация.</a:t>
            </a:r>
            <a:endParaRPr b="0" lang="ru-R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	</a:t>
            </a: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Программа дает основы для приобретения опыта исполнительской практики, самостоятельной работы по постановке хореографических номеров, знакомит с различными направлениями современного сценического танца.</a:t>
            </a:r>
            <a:endParaRPr b="0" lang="ru-R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	</a:t>
            </a:r>
            <a:r>
              <a:rPr b="0" lang="ru-RU" sz="1800" spc="-1" strike="noStrike">
                <a:solidFill>
                  <a:srgbClr val="000000"/>
                </a:solidFill>
                <a:latin typeface="Book Antiqua"/>
                <a:ea typeface="DejaVu Sans"/>
              </a:rPr>
              <a:t>Мы ждем всех, кто хочет научиться двигаться под музыку, найти новых друзей и получить массу положительных эмоций! 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63" name="Рисунок 6" descr="E:\Картинки танцев\Картинки танцев\Без названия5.png"/>
          <p:cNvPicPr/>
          <p:nvPr/>
        </p:nvPicPr>
        <p:blipFill>
          <a:blip r:embed="rId2"/>
          <a:stretch/>
        </p:blipFill>
        <p:spPr>
          <a:xfrm>
            <a:off x="557280" y="6400800"/>
            <a:ext cx="5812200" cy="2208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2" descr="C:\Users\User\Desktop\rainbow-galaxy-wallpaper-free-downloads_63.jpg"/>
          <p:cNvPicPr/>
          <p:nvPr/>
        </p:nvPicPr>
        <p:blipFill>
          <a:blip r:embed="rId1"/>
          <a:stretch/>
        </p:blipFill>
        <p:spPr>
          <a:xfrm>
            <a:off x="0" y="-8640"/>
            <a:ext cx="6856920" cy="9142920"/>
          </a:xfrm>
          <a:prstGeom prst="rect">
            <a:avLst/>
          </a:prstGeom>
          <a:ln w="0">
            <a:noFill/>
          </a:ln>
        </p:spPr>
      </p:pic>
      <p:sp>
        <p:nvSpPr>
          <p:cNvPr id="65" name="CustomShape 1"/>
          <p:cNvSpPr/>
          <p:nvPr/>
        </p:nvSpPr>
        <p:spPr>
          <a:xfrm>
            <a:off x="343080" y="533520"/>
            <a:ext cx="6171120" cy="44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br/>
            <a:br/>
            <a:br/>
            <a:br/>
            <a:endParaRPr b="0" lang="ru-RU" sz="1800" spc="-1" strike="noStrike">
              <a:latin typeface="Arial"/>
            </a:endParaRPr>
          </a:p>
        </p:txBody>
      </p:sp>
      <p:sp>
        <p:nvSpPr>
          <p:cNvPr id="66" name="CustomShape 2"/>
          <p:cNvSpPr/>
          <p:nvPr/>
        </p:nvSpPr>
        <p:spPr>
          <a:xfrm>
            <a:off x="343080" y="380880"/>
            <a:ext cx="6171120" cy="822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35000"/>
          </a:bodyPr>
          <a:p>
            <a:pPr algn="ctr">
              <a:lnSpc>
                <a:spcPct val="100000"/>
              </a:lnSpc>
              <a:spcBef>
                <a:spcPts val="439"/>
              </a:spcBef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Как можно записаться: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Подать заявку через АИС «Навигатор дополнительного образования детей Краснодарского края»  (</a:t>
            </a:r>
            <a:r>
              <a:rPr b="1" lang="en-US" sz="2200" spc="-1" strike="noStrike" u="sng">
                <a:solidFill>
                  <a:srgbClr val="000000"/>
                </a:solidFill>
                <a:uFillTx/>
                <a:latin typeface="Book Antiqua"/>
                <a:ea typeface="DejaVu Sans"/>
              </a:rPr>
              <a:t>https</a:t>
            </a:r>
            <a:r>
              <a:rPr b="1" lang="ru-RU" sz="2200" spc="-1" strike="noStrike" u="sng">
                <a:solidFill>
                  <a:srgbClr val="000000"/>
                </a:solidFill>
                <a:uFillTx/>
                <a:latin typeface="Book Antiqua"/>
                <a:ea typeface="DejaVu Sans"/>
              </a:rPr>
              <a:t>://</a:t>
            </a:r>
            <a:r>
              <a:rPr b="1" lang="en-US" sz="2200" spc="-1" strike="noStrike" u="sng">
                <a:solidFill>
                  <a:srgbClr val="000000"/>
                </a:solidFill>
                <a:uFillTx/>
                <a:latin typeface="Book Antiqua"/>
                <a:ea typeface="DejaVu Sans"/>
              </a:rPr>
              <a:t>p</a:t>
            </a:r>
            <a:r>
              <a:rPr b="1" lang="ru-RU" sz="2200" spc="-1" strike="noStrike" u="sng">
                <a:solidFill>
                  <a:srgbClr val="000000"/>
                </a:solidFill>
                <a:uFillTx/>
                <a:latin typeface="Book Antiqua"/>
                <a:ea typeface="DejaVu Sans"/>
              </a:rPr>
              <a:t>23.навигатор.дети</a:t>
            </a: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) с 01.07.2020 года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Подать документы: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 u="sng">
                <a:solidFill>
                  <a:srgbClr val="000000"/>
                </a:solidFill>
                <a:uFillTx/>
                <a:latin typeface="Book Antiqua"/>
                <a:ea typeface="DejaVu Sans"/>
              </a:rPr>
              <a:t>Вариант 1</a:t>
            </a: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. На сайте учреждения (</a:t>
            </a:r>
            <a:r>
              <a:rPr b="1" lang="en-US" sz="2200" spc="-1" strike="noStrike" u="sng">
                <a:solidFill>
                  <a:srgbClr val="0000ff"/>
                </a:solidFill>
                <a:uFillTx/>
                <a:latin typeface="Book Antiqua"/>
                <a:ea typeface="DejaVu Sans"/>
                <a:hlinkClick r:id="rId2"/>
              </a:rPr>
              <a:t>https</a:t>
            </a:r>
            <a:r>
              <a:rPr b="1" lang="ru-RU" sz="2200" spc="-1" strike="noStrike" u="sng">
                <a:solidFill>
                  <a:srgbClr val="0000ff"/>
                </a:solidFill>
                <a:uFillTx/>
                <a:latin typeface="Book Antiqua"/>
                <a:ea typeface="DejaVu Sans"/>
                <a:hlinkClick r:id="rId3"/>
              </a:rPr>
              <a:t>://</a:t>
            </a:r>
            <a:r>
              <a:rPr b="1" lang="en-US" sz="2200" spc="-1" strike="noStrike" u="sng">
                <a:solidFill>
                  <a:srgbClr val="0000ff"/>
                </a:solidFill>
                <a:uFillTx/>
                <a:latin typeface="Book Antiqua"/>
                <a:ea typeface="DejaVu Sans"/>
                <a:hlinkClick r:id="rId4"/>
              </a:rPr>
              <a:t>cdt</a:t>
            </a:r>
            <a:r>
              <a:rPr b="1" lang="ru-RU" sz="2200" spc="-1" strike="noStrike" u="sng">
                <a:solidFill>
                  <a:srgbClr val="0000ff"/>
                </a:solidFill>
                <a:uFillTx/>
                <a:latin typeface="Book Antiqua"/>
                <a:ea typeface="DejaVu Sans"/>
                <a:hlinkClick r:id="rId5"/>
              </a:rPr>
              <a:t>.</a:t>
            </a:r>
            <a:r>
              <a:rPr b="1" lang="en-US" sz="2200" spc="-1" strike="noStrike" u="sng">
                <a:solidFill>
                  <a:srgbClr val="0000ff"/>
                </a:solidFill>
                <a:uFillTx/>
                <a:latin typeface="Book Antiqua"/>
                <a:ea typeface="DejaVu Sans"/>
                <a:hlinkClick r:id="rId6"/>
              </a:rPr>
              <a:t>uopavl</a:t>
            </a:r>
            <a:r>
              <a:rPr b="1" lang="ru-RU" sz="2200" spc="-1" strike="noStrike" u="sng">
                <a:solidFill>
                  <a:srgbClr val="0000ff"/>
                </a:solidFill>
                <a:uFillTx/>
                <a:latin typeface="Book Antiqua"/>
                <a:ea typeface="DejaVu Sans"/>
                <a:hlinkClick r:id="rId7"/>
              </a:rPr>
              <a:t>.</a:t>
            </a:r>
            <a:r>
              <a:rPr b="1" lang="en-US" sz="2200" spc="-1" strike="noStrike" u="sng">
                <a:solidFill>
                  <a:srgbClr val="0000ff"/>
                </a:solidFill>
                <a:uFillTx/>
                <a:latin typeface="Book Antiqua"/>
                <a:ea typeface="DejaVu Sans"/>
                <a:hlinkClick r:id="rId8"/>
              </a:rPr>
              <a:t>ru</a:t>
            </a:r>
            <a:r>
              <a:rPr b="1" lang="ru-RU" sz="2200" spc="-1" strike="noStrike" u="sng">
                <a:solidFill>
                  <a:srgbClr val="0000ff"/>
                </a:solidFill>
                <a:uFillTx/>
                <a:latin typeface="Book Antiqua"/>
                <a:ea typeface="DejaVu Sans"/>
                <a:hlinkClick r:id="rId9"/>
              </a:rPr>
              <a:t>/</a:t>
            </a:r>
            <a:r>
              <a:rPr b="1" lang="en-US" sz="2200" spc="-1" strike="noStrike" u="sng">
                <a:solidFill>
                  <a:srgbClr val="0000ff"/>
                </a:solidFill>
                <a:uFillTx/>
                <a:latin typeface="Book Antiqua"/>
                <a:ea typeface="DejaVu Sans"/>
                <a:hlinkClick r:id="rId10"/>
              </a:rPr>
              <a:t>item</a:t>
            </a:r>
            <a:r>
              <a:rPr b="1" lang="ru-RU" sz="2200" spc="-1" strike="noStrike" u="sng">
                <a:solidFill>
                  <a:srgbClr val="0000ff"/>
                </a:solidFill>
                <a:uFillTx/>
                <a:latin typeface="Book Antiqua"/>
                <a:ea typeface="DejaVu Sans"/>
                <a:hlinkClick r:id="rId11"/>
              </a:rPr>
              <a:t>/38767</a:t>
            </a: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) скачать  форму заявления и согласия на обработку персональных данных, заполнить и предоставить в приёмную комиссию.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 u="sng">
                <a:solidFill>
                  <a:srgbClr val="000000"/>
                </a:solidFill>
                <a:uFillTx/>
                <a:latin typeface="Book Antiqua"/>
                <a:ea typeface="DejaVu Sans"/>
              </a:rPr>
              <a:t>Вариант 2.</a:t>
            </a: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  Лично обратиться в приёмную комиссию учреждения для заполнения и подачи документов 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         </a:t>
            </a: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с 20.07.2020 года.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 u="sng">
                <a:solidFill>
                  <a:srgbClr val="000000"/>
                </a:solidFill>
                <a:uFillTx/>
                <a:latin typeface="Book Antiqua"/>
                <a:ea typeface="DejaVu Sans"/>
              </a:rPr>
              <a:t>Перечень документов для зачисления: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Заявление о приёме на имя директора учреждения;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Медицинское заключение о состоянии здоровья 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          </a:t>
            </a: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и о возможности заниматься в учреждении;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Свидетельство о рождении ребёнка или паспорт 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         </a:t>
            </a: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(для детей достигших 14 лет);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Заявление родителей (законных представителей) 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         </a:t>
            </a: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о согласии на обработку персональных данных детей;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Документ, удостоверяющий личность родителя 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         </a:t>
            </a: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(законного представителя) (для ознакомления).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 u="sng">
                <a:solidFill>
                  <a:srgbClr val="000000"/>
                </a:solidFill>
                <a:uFillTx/>
                <a:latin typeface="Book Antiqua"/>
                <a:ea typeface="DejaVu Sans"/>
              </a:rPr>
              <a:t>Приёмная комиссия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Адрес: станица Павловская, улица Ленина, 13 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Место расположения: МБОУ ДО ЦДТ МО Павловский район, первый этаж, кабинет № 2.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Режим работы: с 20.07.2020 года, понедельник-пятница.</a:t>
            </a:r>
            <a:endParaRPr b="0" lang="ru-RU" sz="2200" spc="-1" strike="noStrike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1" lang="ru-RU" sz="2200" spc="-1" strike="noStrike">
                <a:solidFill>
                  <a:srgbClr val="000000"/>
                </a:solidFill>
                <a:latin typeface="Book Antiqua"/>
                <a:ea typeface="DejaVu Sans"/>
              </a:rPr>
              <a:t>Время работы: с 10.00 до 12.00, с 15.00 до16.00.</a:t>
            </a:r>
            <a:endParaRPr b="0" lang="ru-RU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2" descr="C:\Users\User\Desktop\rainbow-galaxy-wallpaper-free-downloads_63.jpg"/>
          <p:cNvPicPr/>
          <p:nvPr/>
        </p:nvPicPr>
        <p:blipFill>
          <a:blip r:embed="rId1"/>
          <a:stretch/>
        </p:blipFill>
        <p:spPr>
          <a:xfrm>
            <a:off x="0" y="-8640"/>
            <a:ext cx="6856920" cy="9142920"/>
          </a:xfrm>
          <a:prstGeom prst="rect">
            <a:avLst/>
          </a:prstGeom>
          <a:ln w="0">
            <a:noFill/>
          </a:ln>
        </p:spPr>
      </p:pic>
      <p:sp>
        <p:nvSpPr>
          <p:cNvPr id="68" name="CustomShape 1"/>
          <p:cNvSpPr/>
          <p:nvPr/>
        </p:nvSpPr>
        <p:spPr>
          <a:xfrm>
            <a:off x="343080" y="533520"/>
            <a:ext cx="6171120" cy="44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br/>
            <a:br/>
            <a:br/>
            <a:br/>
            <a:endParaRPr b="0" lang="ru-RU" sz="1800" spc="-1" strike="noStrike">
              <a:latin typeface="Arial"/>
            </a:endParaRPr>
          </a:p>
        </p:txBody>
      </p:sp>
      <p:sp>
        <p:nvSpPr>
          <p:cNvPr id="69" name="CustomShape 2"/>
          <p:cNvSpPr/>
          <p:nvPr/>
        </p:nvSpPr>
        <p:spPr>
          <a:xfrm>
            <a:off x="343080" y="380880"/>
            <a:ext cx="6171120" cy="822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70" name="Picture 2" descr="C:\Users\User\Desktop\Регистрация 1.jpg"/>
          <p:cNvPicPr/>
          <p:nvPr/>
        </p:nvPicPr>
        <p:blipFill>
          <a:blip r:embed="rId2"/>
          <a:stretch/>
        </p:blipFill>
        <p:spPr>
          <a:xfrm>
            <a:off x="0" y="533520"/>
            <a:ext cx="6857280" cy="7566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626</TotalTime>
  <Application>LibreOffice/7.0.0.3$Windows_x86 LibreOffice_project/8061b3e9204bef6b321a21033174034a5e2ea88e</Application>
  <Words>455</Words>
  <Paragraphs>100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2013-01-27T19:44:43Z</dcterms:created>
  <dc:creator>Admin</dc:creator>
  <dc:description/>
  <dc:language>ru-RU</dc:language>
  <cp:lastModifiedBy/>
  <dcterms:modified xsi:type="dcterms:W3CDTF">2021-11-11T15:53:28Z</dcterms:modified>
  <cp:revision>51</cp:revision>
  <dc:subject/>
  <dc:title>Презентация педагога дополнительного образования МБОУ ДОД ЦДОД №1 ст.Павловской МО Павловский район ЧЕРНОЙ ИРИНЫ АНАТОЛЬЕВНЫ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8</vt:i4>
  </property>
</Properties>
</file>